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65" r:id="rId4"/>
    <p:sldId id="262" r:id="rId5"/>
    <p:sldId id="280" r:id="rId6"/>
    <p:sldId id="281" r:id="rId7"/>
    <p:sldId id="283" r:id="rId8"/>
    <p:sldId id="284" r:id="rId9"/>
    <p:sldId id="279" r:id="rId10"/>
    <p:sldId id="272" r:id="rId11"/>
    <p:sldId id="267" r:id="rId12"/>
    <p:sldId id="269" r:id="rId13"/>
    <p:sldId id="263" r:id="rId14"/>
    <p:sldId id="270" r:id="rId15"/>
    <p:sldId id="276" r:id="rId16"/>
    <p:sldId id="275" r:id="rId17"/>
    <p:sldId id="277" r:id="rId18"/>
    <p:sldId id="278" r:id="rId19"/>
    <p:sldId id="274"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4C0"/>
    <a:srgbClr val="00000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57"/>
    <p:restoredTop sz="94694"/>
  </p:normalViewPr>
  <p:slideViewPr>
    <p:cSldViewPr snapToGrid="0" snapToObjects="1">
      <p:cViewPr>
        <p:scale>
          <a:sx n="79" d="100"/>
          <a:sy n="79" d="100"/>
        </p:scale>
        <p:origin x="160" y="1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image" Target="../media/image27.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image" Target="../media/image27.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1/29/20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1/29/20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tiff"/><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4.svg"/><Relationship Id="rId3" Type="http://schemas.microsoft.com/office/2007/relationships/hdphoto" Target="../media/hdphoto2.wdp"/><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tiff"/><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2531389" y="4534639"/>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4089691"/>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424209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6929690" y="3489990"/>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691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419968" y="4848024"/>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6473124" y="3232506"/>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2330142" y="5365441"/>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sz="2000"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sz="2000"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BE9CF-74DF-934C-8448-6E5A72BB3B7E}"/>
              </a:ext>
            </a:extLst>
          </p:cNvPr>
          <p:cNvSpPr/>
          <p:nvPr/>
        </p:nvSpPr>
        <p:spPr>
          <a:xfrm>
            <a:off x="-104503" y="-169817"/>
            <a:ext cx="6648994" cy="728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34800" y="-64264"/>
            <a:ext cx="5761200" cy="6986528"/>
          </a:xfrm>
          <a:prstGeom prst="rect">
            <a:avLst/>
          </a:prstGeom>
          <a:solidFill>
            <a:schemeClr val="tx1"/>
          </a:solidFill>
        </p:spPr>
        <p:txBody>
          <a:bodyPr wrap="square" rtlCol="0">
            <a:spAutoFit/>
          </a:bodyPr>
          <a:lstStyle/>
          <a:p>
            <a:r>
              <a:rPr lang="en-AU" sz="3200"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sz="3200"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dirty="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a:xfrm>
            <a:off x="814728" y="2540635"/>
            <a:ext cx="5189857" cy="576262"/>
          </a:xfrm>
        </p:spPr>
        <p:txBody>
          <a:bodyPr/>
          <a:lstStyle/>
          <a:p>
            <a:pPr algn="l"/>
            <a:r>
              <a:rPr lang="en-US" sz="3200" b="1"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311689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pic>
        <p:nvPicPr>
          <p:cNvPr id="34" name="Picture 33">
            <a:extLst>
              <a:ext uri="{FF2B5EF4-FFF2-40B4-BE49-F238E27FC236}">
                <a16:creationId xmlns:a16="http://schemas.microsoft.com/office/drawing/2014/main" id="{3CC95220-45FA-BB42-825E-B87A0574C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a:bodyPr>
          <a:lstStyle/>
          <a:p>
            <a:r>
              <a:rPr lang="en-US" dirty="0"/>
              <a:t>Agenda:</a:t>
            </a:r>
          </a:p>
          <a:p>
            <a:pPr lvl="1"/>
            <a:r>
              <a:rPr lang="en-US" dirty="0"/>
              <a:t>Express AWS Primer</a:t>
            </a:r>
          </a:p>
          <a:p>
            <a:r>
              <a:rPr lang="en-US" dirty="0"/>
              <a:t>Morning Tea 10:15am-10:30am</a:t>
            </a:r>
          </a:p>
          <a:p>
            <a:pPr lvl="1"/>
            <a:r>
              <a:rPr lang="en-US" dirty="0"/>
              <a:t>Express Networking Primer</a:t>
            </a:r>
          </a:p>
          <a:p>
            <a:r>
              <a:rPr lang="en-US" dirty="0"/>
              <a:t>Lunch 12pm-12:45pm</a:t>
            </a:r>
          </a:p>
          <a:p>
            <a:pPr lvl="1"/>
            <a:r>
              <a:rPr lang="en-US" dirty="0"/>
              <a:t>Setting up our Cloud Network</a:t>
            </a:r>
          </a:p>
          <a:p>
            <a:r>
              <a:rPr lang="en-US" dirty="0"/>
              <a:t>Afternoon Tea 2pm-2.15pm</a:t>
            </a:r>
          </a:p>
          <a:p>
            <a:pPr lvl="1"/>
            <a:r>
              <a:rPr lang="en-US" dirty="0"/>
              <a:t>Network Testing</a:t>
            </a:r>
          </a:p>
          <a:p>
            <a:pPr lvl="1"/>
            <a:r>
              <a:rPr lang="en-US" dirty="0"/>
              <a:t>Whiteboarding</a:t>
            </a:r>
          </a:p>
          <a:p>
            <a:r>
              <a:rPr lang="en-US" dirty="0"/>
              <a:t>Wrap-Up by 3pm</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451515" y="1734857"/>
            <a:ext cx="3765483" cy="3388287"/>
          </a:xfrm>
        </p:spPr>
        <p:txBody>
          <a:bodyPr vert="horz" lIns="91440" tIns="45720" rIns="91440" bIns="45720" rtlCol="0" anchor="ctr">
            <a:normAutofit/>
          </a:bodyPr>
          <a:lstStyle/>
          <a:p>
            <a:r>
              <a:rPr lang="en-US" sz="4000"/>
              <a:t>AWS and IP’s</a:t>
            </a:r>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6008068" y="978993"/>
            <a:ext cx="5365218" cy="4900014"/>
          </a:xfrm>
          <a:effectLst/>
        </p:spPr>
        <p:txBody>
          <a:bodyPr vert="horz" lIns="91440" tIns="45720" rIns="91440" bIns="45720" rtlCol="0" anchor="ctr">
            <a:normAutofit/>
          </a:bodyPr>
          <a:lstStyle/>
          <a:p>
            <a:pPr>
              <a:lnSpc>
                <a:spcPct val="90000"/>
              </a:lnSpc>
              <a:buFont typeface="Wingdings 2" charset="2"/>
              <a:buChar char=""/>
            </a:pPr>
            <a:r>
              <a:rPr lang="en-US" sz="2000" dirty="0"/>
              <a:t> /x is the size of the bytes</a:t>
            </a:r>
          </a:p>
          <a:p>
            <a:pPr>
              <a:lnSpc>
                <a:spcPct val="90000"/>
              </a:lnSpc>
              <a:buFont typeface="Wingdings 2" charset="2"/>
              <a:buChar char=""/>
            </a:pPr>
            <a:r>
              <a:rPr lang="en-US" sz="2000" dirty="0"/>
              <a:t> VPCs - between /16 and /8</a:t>
            </a:r>
          </a:p>
          <a:p>
            <a:pPr>
              <a:lnSpc>
                <a:spcPct val="90000"/>
              </a:lnSpc>
              <a:buFont typeface="Wingdings 2" charset="2"/>
              <a:buChar char=""/>
            </a:pPr>
            <a:r>
              <a:rPr lang="en-US" sz="2000" dirty="0"/>
              <a:t> Subnets - between /16 and /28 (CIDR blocks of the subnets cannot overlap)</a:t>
            </a:r>
          </a:p>
          <a:p>
            <a:pPr>
              <a:lnSpc>
                <a:spcPct val="90000"/>
              </a:lnSpc>
              <a:buFont typeface="Wingdings 2" charset="2"/>
              <a:buChar char=""/>
            </a:pPr>
            <a:r>
              <a:rPr lang="en-US" sz="2000" dirty="0"/>
              <a:t> AWS’s 5 reserved IPs:</a:t>
            </a:r>
          </a:p>
          <a:p>
            <a:pPr marL="1085850" lvl="1" indent="-342900">
              <a:lnSpc>
                <a:spcPct val="90000"/>
              </a:lnSpc>
            </a:pPr>
            <a:r>
              <a:rPr lang="en-US" sz="2000" dirty="0"/>
              <a:t>Network address</a:t>
            </a:r>
          </a:p>
          <a:p>
            <a:pPr marL="1085850" lvl="1" indent="-342900">
              <a:lnSpc>
                <a:spcPct val="90000"/>
              </a:lnSpc>
            </a:pPr>
            <a:r>
              <a:rPr lang="en-US" sz="2000" dirty="0"/>
              <a:t>VPC Router</a:t>
            </a:r>
          </a:p>
          <a:p>
            <a:pPr marL="1085850" lvl="1" indent="-342900">
              <a:lnSpc>
                <a:spcPct val="90000"/>
              </a:lnSpc>
            </a:pPr>
            <a:r>
              <a:rPr lang="en-US" sz="2000" dirty="0"/>
              <a:t>DNS Server</a:t>
            </a:r>
          </a:p>
          <a:p>
            <a:pPr marL="1085850" lvl="1" indent="-342900">
              <a:lnSpc>
                <a:spcPct val="90000"/>
              </a:lnSpc>
            </a:pPr>
            <a:r>
              <a:rPr lang="en-US" sz="2000" dirty="0"/>
              <a:t>‘future use’</a:t>
            </a:r>
          </a:p>
          <a:p>
            <a:pPr marL="1085850" lvl="1" indent="-342900">
              <a:lnSpc>
                <a:spcPct val="90000"/>
              </a:lnSpc>
            </a:pPr>
            <a:r>
              <a:rPr lang="en-US" sz="2000" dirty="0"/>
              <a:t>Network Broadcast address</a:t>
            </a:r>
          </a:p>
          <a:p>
            <a:pPr>
              <a:lnSpc>
                <a:spcPct val="90000"/>
              </a:lnSpc>
              <a:buFont typeface="Wingdings 2" charset="2"/>
              <a:buChar char=""/>
            </a:pPr>
            <a:r>
              <a:rPr lang="en-US" sz="2000" dirty="0"/>
              <a:t> Subnet CIDR range cannot be the same or larger than the VPC</a:t>
            </a:r>
          </a:p>
          <a:p>
            <a:pPr>
              <a:lnSpc>
                <a:spcPct val="90000"/>
              </a:lnSpc>
              <a:buFont typeface="Wingdings 2" charset="2"/>
              <a:buChar char=""/>
            </a:pPr>
            <a:endParaRPr lang="en-US" sz="2000" dirty="0"/>
          </a:p>
          <a:p>
            <a:pPr>
              <a:lnSpc>
                <a:spcPct val="90000"/>
              </a:lnSpc>
              <a:buFont typeface="Wingdings 2" charset="2"/>
              <a:buChar char=""/>
            </a:pPr>
            <a:endParaRPr lang="en-US" sz="2000" dirty="0"/>
          </a:p>
        </p:txBody>
      </p:sp>
    </p:spTree>
    <p:extLst>
      <p:ext uri="{BB962C8B-B14F-4D97-AF65-F5344CB8AC3E}">
        <p14:creationId xmlns:p14="http://schemas.microsoft.com/office/powerpoint/2010/main" val="185862675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Who are we?</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
        <p:nvSpPr>
          <p:cNvPr id="5" name="Text Placeholder 4">
            <a:extLst>
              <a:ext uri="{FF2B5EF4-FFF2-40B4-BE49-F238E27FC236}">
                <a16:creationId xmlns:a16="http://schemas.microsoft.com/office/drawing/2014/main" id="{699C2BAF-7B6B-0F4B-9919-561F896184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70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p:txBody>
          <a:bodyP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p:txBody>
          <a:bodyPr/>
          <a:lstStyle/>
          <a:p>
            <a:pPr marL="0" indent="0">
              <a:buNone/>
            </a:pPr>
            <a:r>
              <a:rPr lang="en-US" sz="3200" dirty="0"/>
              <a:t>Hands On</a:t>
            </a:r>
          </a:p>
          <a:p>
            <a:pPr marL="0" indent="0">
              <a:buNone/>
            </a:pPr>
            <a:r>
              <a:rPr lang="en-US" dirty="0"/>
              <a:t>We’ll jump into the AWS console and start creating our cloud networks</a:t>
            </a:r>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The what and why of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What is AWS?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Over 200+ services to enable cloud based infrastructure that you can manage</a:t>
            </a:r>
          </a:p>
          <a:p>
            <a:r>
              <a:rPr lang="en-AU" dirty="0"/>
              <a:t>One of many providers of cloud infra such as MS Azure, Google, IBM, and more</a:t>
            </a:r>
          </a:p>
          <a:p>
            <a:r>
              <a:rPr lang="en-AU" dirty="0"/>
              <a:t>Data storage, compute power, networking, web hosting, etc</a:t>
            </a:r>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Why do we use AWS?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Enables scalable microservices in a highly secure environment</a:t>
            </a:r>
          </a:p>
          <a:p>
            <a:r>
              <a:rPr lang="en-AU" dirty="0"/>
              <a:t>Reliable, flexible, and available </a:t>
            </a:r>
          </a:p>
          <a:p>
            <a:r>
              <a:rPr lang="en-AU" dirty="0"/>
              <a:t>Unparalleled service offerings (150+ more than Google)</a:t>
            </a:r>
          </a:p>
          <a:p>
            <a:r>
              <a:rPr lang="en-AU" dirty="0"/>
              <a:t>Best in class support, redundancy, and availability</a:t>
            </a:r>
          </a:p>
        </p:txBody>
      </p:sp>
    </p:spTree>
    <p:extLst>
      <p:ext uri="{BB962C8B-B14F-4D97-AF65-F5344CB8AC3E}">
        <p14:creationId xmlns:p14="http://schemas.microsoft.com/office/powerpoint/2010/main" val="1459120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History: What came before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Then:</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Long lived, dedicated servers</a:t>
            </a:r>
          </a:p>
          <a:p>
            <a:r>
              <a:rPr lang="en-AU" dirty="0"/>
              <a:t>Long lead times for new contracted infra</a:t>
            </a:r>
          </a:p>
          <a:p>
            <a:r>
              <a:rPr lang="en-AU" dirty="0"/>
              <a:t>Estimated infra, often </a:t>
            </a:r>
            <a:r>
              <a:rPr lang="en-AU" dirty="0" err="1"/>
              <a:t>overspecced</a:t>
            </a:r>
            <a:endParaRPr lang="en-AU" dirty="0"/>
          </a:p>
          <a:p>
            <a:r>
              <a:rPr lang="en-AU" dirty="0"/>
              <a:t>Fixed hardware, low scalability</a:t>
            </a:r>
          </a:p>
          <a:p>
            <a:endParaRPr lang="en-AU" dirty="0"/>
          </a:p>
          <a:p>
            <a:endParaRPr lang="en-AU"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Now:</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Short lived, shared services</a:t>
            </a:r>
          </a:p>
          <a:p>
            <a:r>
              <a:rPr lang="en-AU" dirty="0"/>
              <a:t>Cost shared by consumers</a:t>
            </a:r>
          </a:p>
          <a:p>
            <a:r>
              <a:rPr lang="en-AU" dirty="0"/>
              <a:t>Infra on demand</a:t>
            </a:r>
          </a:p>
          <a:p>
            <a:r>
              <a:rPr lang="en-AU" dirty="0"/>
              <a:t>Virtual hardware, highly scalable</a:t>
            </a:r>
          </a:p>
        </p:txBody>
      </p:sp>
    </p:spTree>
    <p:extLst>
      <p:ext uri="{BB962C8B-B14F-4D97-AF65-F5344CB8AC3E}">
        <p14:creationId xmlns:p14="http://schemas.microsoft.com/office/powerpoint/2010/main" val="922475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36" name="Freeform: Shape 3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451515" y="1734857"/>
            <a:ext cx="4245176" cy="3388287"/>
          </a:xfrm>
        </p:spPr>
        <p:txBody>
          <a:bodyPr vert="horz" lIns="91440" tIns="45720" rIns="91440" bIns="45720" rtlCol="0" anchor="ctr">
            <a:normAutofit/>
          </a:bodyPr>
          <a:lstStyle/>
          <a:p>
            <a:r>
              <a:rPr lang="en-US" sz="4000" dirty="0"/>
              <a:t>AWS 101:</a:t>
            </a:r>
            <a:br>
              <a:rPr lang="en-US" sz="4000" dirty="0"/>
            </a:br>
            <a:r>
              <a:rPr lang="en-US" sz="4000" dirty="0"/>
              <a:t>Cloud Compute</a:t>
            </a:r>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6008068" y="0"/>
            <a:ext cx="5365218" cy="6858000"/>
          </a:xfrm>
          <a:effectLst/>
        </p:spPr>
        <p:txBody>
          <a:bodyPr vert="horz" lIns="91440" tIns="45720" rIns="91440" bIns="45720" numCol="1" rtlCol="0" anchor="ctr">
            <a:normAutofit/>
          </a:bodyPr>
          <a:lstStyle/>
          <a:p>
            <a:pPr>
              <a:lnSpc>
                <a:spcPct val="90000"/>
              </a:lnSpc>
              <a:buFont typeface="Wingdings 2" charset="2"/>
              <a:buChar char=""/>
            </a:pPr>
            <a:r>
              <a:rPr lang="en-US" sz="2000" dirty="0"/>
              <a:t> EC2 - Elastic Compute Cloud</a:t>
            </a:r>
          </a:p>
          <a:p>
            <a:pPr>
              <a:lnSpc>
                <a:spcPct val="90000"/>
              </a:lnSpc>
              <a:buFont typeface="Wingdings 2" charset="2"/>
              <a:buChar char=""/>
            </a:pPr>
            <a:r>
              <a:rPr lang="en-US" sz="2000" dirty="0"/>
              <a:t> Lambda - Serverless Compute</a:t>
            </a:r>
          </a:p>
          <a:p>
            <a:pPr>
              <a:lnSpc>
                <a:spcPct val="90000"/>
              </a:lnSpc>
              <a:buFont typeface="Wingdings 2" charset="2"/>
              <a:buChar char=""/>
            </a:pPr>
            <a:r>
              <a:rPr lang="en-US" sz="2000" dirty="0"/>
              <a:t> DynamoDB - </a:t>
            </a:r>
            <a:r>
              <a:rPr lang="en-US" sz="2000" dirty="0" err="1"/>
              <a:t>Key:Value</a:t>
            </a:r>
            <a:r>
              <a:rPr lang="en-US" sz="2000" dirty="0"/>
              <a:t> Data store</a:t>
            </a:r>
          </a:p>
          <a:p>
            <a:pPr>
              <a:lnSpc>
                <a:spcPct val="90000"/>
              </a:lnSpc>
              <a:buFont typeface="Wingdings 2" charset="2"/>
              <a:buChar char=""/>
            </a:pPr>
            <a:r>
              <a:rPr lang="en-US" sz="2000" dirty="0"/>
              <a:t> SNS - Simple Notification Service</a:t>
            </a:r>
          </a:p>
          <a:p>
            <a:pPr>
              <a:lnSpc>
                <a:spcPct val="90000"/>
              </a:lnSpc>
              <a:buFont typeface="Wingdings 2" charset="2"/>
              <a:buChar char=""/>
            </a:pPr>
            <a:r>
              <a:rPr lang="en-US" sz="2000" dirty="0"/>
              <a:t> SQS - Simple Queue Service</a:t>
            </a:r>
          </a:p>
          <a:p>
            <a:pPr>
              <a:lnSpc>
                <a:spcPct val="90000"/>
              </a:lnSpc>
              <a:buFont typeface="Wingdings 2" charset="2"/>
              <a:buChar char=""/>
            </a:pPr>
            <a:r>
              <a:rPr lang="en-US" sz="2000" dirty="0"/>
              <a:t> S3 - Simple Storage Service</a:t>
            </a:r>
          </a:p>
          <a:p>
            <a:pPr>
              <a:lnSpc>
                <a:spcPct val="90000"/>
              </a:lnSpc>
              <a:buFont typeface="Wingdings 2" charset="2"/>
              <a:buChar char=""/>
            </a:pPr>
            <a:r>
              <a:rPr lang="en-US" sz="2000" dirty="0"/>
              <a:t> Athena – Serverless Query Language</a:t>
            </a:r>
          </a:p>
          <a:p>
            <a:pPr>
              <a:lnSpc>
                <a:spcPct val="90000"/>
              </a:lnSpc>
              <a:buFont typeface="Wingdings 2" charset="2"/>
              <a:buChar char=""/>
            </a:pPr>
            <a:r>
              <a:rPr lang="en-US" sz="2000" dirty="0"/>
              <a:t> </a:t>
            </a:r>
            <a:r>
              <a:rPr lang="en-US" sz="2000" dirty="0" err="1"/>
              <a:t>Cloudformation</a:t>
            </a:r>
            <a:r>
              <a:rPr lang="en-US" sz="2000" dirty="0"/>
              <a:t> - Infra as code</a:t>
            </a:r>
          </a:p>
        </p:txBody>
      </p:sp>
    </p:spTree>
    <p:extLst>
      <p:ext uri="{BB962C8B-B14F-4D97-AF65-F5344CB8AC3E}">
        <p14:creationId xmlns:p14="http://schemas.microsoft.com/office/powerpoint/2010/main" val="421365934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AWS 101: WHAT THE WHAT!?</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a:bodyPr>
          <a:lstStyle/>
          <a:p>
            <a:pPr>
              <a:buFont typeface="+mj-lt"/>
              <a:buAutoNum type="arabicPeriod"/>
            </a:pPr>
            <a:r>
              <a:rPr lang="en-US" dirty="0">
                <a:solidFill>
                  <a:schemeClr val="bg1"/>
                </a:solidFill>
              </a:rPr>
              <a:t>EC2</a:t>
            </a:r>
          </a:p>
          <a:p>
            <a:pPr>
              <a:buFont typeface="+mj-lt"/>
              <a:buAutoNum type="arabicPeriod"/>
            </a:pPr>
            <a:r>
              <a:rPr lang="en-US" dirty="0">
                <a:solidFill>
                  <a:schemeClr val="bg1"/>
                </a:solidFill>
              </a:rPr>
              <a:t>Lambda</a:t>
            </a:r>
          </a:p>
          <a:p>
            <a:pPr>
              <a:buFont typeface="+mj-lt"/>
              <a:buAutoNum type="arabicPeriod"/>
            </a:pPr>
            <a:r>
              <a:rPr lang="en-US" dirty="0">
                <a:solidFill>
                  <a:schemeClr val="bg1"/>
                </a:solidFill>
              </a:rPr>
              <a:t>SQS</a:t>
            </a:r>
          </a:p>
          <a:p>
            <a:pPr>
              <a:buFont typeface="+mj-lt"/>
              <a:buAutoNum type="arabicPeriod"/>
            </a:pPr>
            <a:r>
              <a:rPr lang="en-US" dirty="0">
                <a:solidFill>
                  <a:schemeClr val="bg1"/>
                </a:solidFill>
              </a:rPr>
              <a:t>S3</a:t>
            </a:r>
          </a:p>
          <a:p>
            <a:pPr>
              <a:buFont typeface="+mj-lt"/>
              <a:buAutoNum type="arabicPeriod"/>
            </a:pPr>
            <a:r>
              <a:rPr lang="en-US" dirty="0">
                <a:solidFill>
                  <a:schemeClr val="bg1"/>
                </a:solidFill>
              </a:rPr>
              <a:t>DynamoDB</a:t>
            </a:r>
          </a:p>
          <a:p>
            <a:pPr>
              <a:buFont typeface="+mj-lt"/>
              <a:buAutoNum type="arabicPeriod"/>
            </a:pPr>
            <a:r>
              <a:rPr lang="en-US" dirty="0">
                <a:solidFill>
                  <a:schemeClr val="bg1"/>
                </a:solidFill>
              </a:rPr>
              <a:t>Athena</a:t>
            </a:r>
          </a:p>
          <a:p>
            <a:pPr>
              <a:buFont typeface="+mj-lt"/>
              <a:buAutoNum type="arabicPeriod"/>
            </a:pPr>
            <a:r>
              <a:rPr lang="en-US" dirty="0">
                <a:solidFill>
                  <a:schemeClr val="bg1"/>
                </a:solidFill>
              </a:rPr>
              <a:t>SNS</a:t>
            </a:r>
          </a:p>
          <a:p>
            <a:pPr>
              <a:buFont typeface="+mj-lt"/>
              <a:buAutoNum type="arabicPeriod"/>
            </a:pPr>
            <a:r>
              <a:rPr lang="en-US" dirty="0" err="1">
                <a:solidFill>
                  <a:schemeClr val="bg1"/>
                </a:solidFill>
              </a:rPr>
              <a:t>Cloudformation</a:t>
            </a:r>
            <a:endParaRPr lang="en-US" dirty="0">
              <a:solidFill>
                <a:schemeClr val="bg1"/>
              </a:solidFill>
            </a:endParaRP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lang="en-US" dirty="0">
                <a:solidFill>
                  <a:srgbClr val="222222"/>
                </a:solidFill>
                <a:latin typeface="Century Gothic" panose="020B0502020202020204"/>
              </a:rPr>
              <a:t>Used for fast, repeated, scalable operations; code only, no infra</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kumimoji="0" lang="en-AU" b="0" i="0" u="none" strike="noStrike" kern="1200" cap="none" spc="0" normalizeH="0" baseline="0" noProof="0" dirty="0">
                <a:ln>
                  <a:noFill/>
                </a:ln>
                <a:solidFill>
                  <a:srgbClr val="222222"/>
                </a:solidFill>
                <a:effectLst/>
                <a:uLnTx/>
                <a:uFillTx/>
                <a:latin typeface="Century Gothic" panose="020B0502020202020204"/>
                <a:ea typeface="+mn-ea"/>
                <a:cs typeface="+mn-cs"/>
              </a:rPr>
              <a:t>Commonly used with SQS, to notify subscribers of new messages</a:t>
            </a: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lang="en-US" dirty="0">
                <a:solidFill>
                  <a:srgbClr val="222222"/>
                </a:solidFill>
                <a:latin typeface="Century Gothic" panose="020B0502020202020204"/>
              </a:rPr>
              <a:t>Funnels data/messages; decouples microservices</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lang="en-AU" dirty="0">
                <a:solidFill>
                  <a:srgbClr val="222222"/>
                </a:solidFill>
                <a:latin typeface="Century Gothic" panose="020B0502020202020204"/>
              </a:rPr>
              <a:t>Turns YAML into AWS services/resources</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kumimoji="0" lang="en-AU" b="0" i="0" u="none" strike="noStrike" kern="1200" cap="none" spc="0" normalizeH="0" baseline="0" noProof="0" dirty="0">
                <a:ln>
                  <a:noFill/>
                </a:ln>
                <a:solidFill>
                  <a:srgbClr val="222222"/>
                </a:solidFill>
                <a:effectLst/>
                <a:uLnTx/>
                <a:uFillTx/>
                <a:latin typeface="Century Gothic" panose="020B0502020202020204"/>
                <a:ea typeface="+mn-ea"/>
                <a:cs typeface="+mn-cs"/>
              </a:rPr>
              <a:t>Used for many purposes; hosting sites, compute ops, CI/CD, etc</a:t>
            </a: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lang="en-US" dirty="0">
                <a:solidFill>
                  <a:srgbClr val="222222"/>
                </a:solidFill>
                <a:latin typeface="Century Gothic" panose="020B0502020202020204"/>
              </a:rPr>
              <a:t>File storage; globally available per account</a:t>
            </a:r>
            <a:endPar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rPr>
              <a:t>SQL for S3; Pay per query</a:t>
            </a:r>
          </a:p>
          <a:p>
            <a:pPr marL="342900" marR="0" lvl="0" indent="-342900" algn="l" defTabSz="457200" rtl="0" eaLnBrk="1" fontAlgn="auto" latinLnBrk="0" hangingPunct="1">
              <a:lnSpc>
                <a:spcPct val="100000"/>
              </a:lnSpc>
              <a:spcBef>
                <a:spcPct val="20000"/>
              </a:spcBef>
              <a:spcAft>
                <a:spcPts val="600"/>
              </a:spcAft>
              <a:buClr>
                <a:srgbClr val="E56F83"/>
              </a:buClr>
              <a:buSzTx/>
              <a:buFont typeface="+mj-lt"/>
              <a:buAutoNum type="alphaUcPeriod"/>
              <a:tabLst/>
              <a:defRPr/>
            </a:pPr>
            <a:r>
              <a:rPr kumimoji="0" lang="en-US" b="0" i="0" u="none" strike="noStrike" kern="1200" cap="none" spc="0" normalizeH="0" baseline="0" noProof="0" dirty="0">
                <a:ln>
                  <a:noFill/>
                </a:ln>
                <a:solidFill>
                  <a:srgbClr val="222222"/>
                </a:solidFill>
                <a:effectLst/>
                <a:uLnTx/>
                <a:uFillTx/>
                <a:latin typeface="Century Gothic" panose="020B0502020202020204"/>
                <a:ea typeface="+mn-ea"/>
                <a:cs typeface="+mn-cs"/>
              </a:rPr>
              <a:t>Simple data table; &lt;10ms performance</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1816274" y="2730674"/>
            <a:ext cx="4279725" cy="20035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1C9C66FB-7B70-3545-B7D7-742FD8B677BE}"/>
              </a:ext>
            </a:extLst>
          </p:cNvPr>
          <p:cNvCxnSpPr>
            <a:cxnSpLocks/>
          </p:cNvCxnSpPr>
          <p:nvPr/>
        </p:nvCxnSpPr>
        <p:spPr>
          <a:xfrm flipV="1">
            <a:off x="2302329" y="2481943"/>
            <a:ext cx="3793670" cy="679445"/>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40530D17-98E8-F741-8566-A1AFC54BE6F1}"/>
              </a:ext>
            </a:extLst>
          </p:cNvPr>
          <p:cNvCxnSpPr>
            <a:cxnSpLocks/>
          </p:cNvCxnSpPr>
          <p:nvPr/>
        </p:nvCxnSpPr>
        <p:spPr>
          <a:xfrm flipV="1">
            <a:off x="1816274" y="3161388"/>
            <a:ext cx="4279725" cy="1979024"/>
          </a:xfrm>
          <a:prstGeom prst="straightConnector1">
            <a:avLst/>
          </a:prstGeom>
          <a:ln w="41275">
            <a:solidFill>
              <a:schemeClr val="accent6">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C754C359-807E-A744-8141-571A4DB45A06}"/>
              </a:ext>
            </a:extLst>
          </p:cNvPr>
          <p:cNvCxnSpPr>
            <a:cxnSpLocks/>
            <a:endCxn id="5" idx="1"/>
          </p:cNvCxnSpPr>
          <p:nvPr/>
        </p:nvCxnSpPr>
        <p:spPr>
          <a:xfrm flipV="1">
            <a:off x="3101674" y="4270396"/>
            <a:ext cx="2994325" cy="1323158"/>
          </a:xfrm>
          <a:prstGeom prst="straightConnector1">
            <a:avLst/>
          </a:prstGeom>
          <a:ln w="41275">
            <a:solidFill>
              <a:schemeClr val="bg2">
                <a:lumMod val="75000"/>
                <a:lumOff val="2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3720B01-8E41-D84F-B8BC-26037F87295E}"/>
              </a:ext>
            </a:extLst>
          </p:cNvPr>
          <p:cNvCxnSpPr>
            <a:cxnSpLocks/>
          </p:cNvCxnSpPr>
          <p:nvPr/>
        </p:nvCxnSpPr>
        <p:spPr>
          <a:xfrm>
            <a:off x="2162847" y="4734183"/>
            <a:ext cx="3933152" cy="900668"/>
          </a:xfrm>
          <a:prstGeom prst="straightConnector1">
            <a:avLst/>
          </a:prstGeom>
          <a:ln w="41275">
            <a:solidFill>
              <a:schemeClr val="tx2">
                <a:lumMod val="2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7A6D5A3B-E190-0D43-8B85-E536BFBEBAF2}"/>
              </a:ext>
            </a:extLst>
          </p:cNvPr>
          <p:cNvCxnSpPr>
            <a:cxnSpLocks/>
          </p:cNvCxnSpPr>
          <p:nvPr/>
        </p:nvCxnSpPr>
        <p:spPr>
          <a:xfrm>
            <a:off x="1816274" y="3531164"/>
            <a:ext cx="4279725" cy="223218"/>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23BD2E09-EBFF-BA40-9BE6-B9A3735278D4}"/>
              </a:ext>
            </a:extLst>
          </p:cNvPr>
          <p:cNvCxnSpPr>
            <a:cxnSpLocks/>
          </p:cNvCxnSpPr>
          <p:nvPr/>
        </p:nvCxnSpPr>
        <p:spPr>
          <a:xfrm>
            <a:off x="2576499" y="4406090"/>
            <a:ext cx="3519500" cy="1586496"/>
          </a:xfrm>
          <a:prstGeom prst="straightConnector1">
            <a:avLst/>
          </a:prstGeom>
          <a:ln w="41275">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953D4B5B-C127-474B-90C3-5BF80C594AF9}"/>
              </a:ext>
            </a:extLst>
          </p:cNvPr>
          <p:cNvCxnSpPr>
            <a:cxnSpLocks/>
          </p:cNvCxnSpPr>
          <p:nvPr/>
        </p:nvCxnSpPr>
        <p:spPr>
          <a:xfrm>
            <a:off x="2077718" y="3924145"/>
            <a:ext cx="4018281" cy="1260372"/>
          </a:xfrm>
          <a:prstGeom prst="straightConnector1">
            <a:avLst/>
          </a:prstGeom>
          <a:ln w="412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291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a:xfrm>
            <a:off x="6095999" y="1032918"/>
            <a:ext cx="5452533" cy="4792165"/>
          </a:xfrm>
          <a:effectLst/>
        </p:spPr>
        <p:txBody>
          <a:bodyPr anchor="ctr">
            <a:normAutofit/>
          </a:bodyPr>
          <a:lstStyle/>
          <a:p>
            <a:r>
              <a:rPr lang="en-US" sz="6600">
                <a:solidFill>
                  <a:schemeClr val="accent1"/>
                </a:solidFill>
              </a:rPr>
              <a:t>Morning Tea!</a:t>
            </a:r>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a:xfrm>
            <a:off x="643466" y="2281574"/>
            <a:ext cx="3994015" cy="2294852"/>
          </a:xfrm>
          <a:effectLst/>
        </p:spPr>
        <p:txBody>
          <a:bodyPr anchor="ctr">
            <a:normAutofit/>
          </a:bodyPr>
          <a:lstStyle/>
          <a:p>
            <a:pPr algn="ctr"/>
            <a:r>
              <a:rPr lang="en-US" sz="2800"/>
              <a:t>See you in 15 mins</a:t>
            </a:r>
          </a:p>
        </p:txBody>
      </p:sp>
    </p:spTree>
    <p:extLst>
      <p:ext uri="{BB962C8B-B14F-4D97-AF65-F5344CB8AC3E}">
        <p14:creationId xmlns:p14="http://schemas.microsoft.com/office/powerpoint/2010/main" val="8824970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8061</TotalTime>
  <Words>1135</Words>
  <Application>Microsoft Macintosh PowerPoint</Application>
  <PresentationFormat>Widescreen</PresentationFormat>
  <Paragraphs>182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Wingdings 2</vt:lpstr>
      <vt:lpstr>Quotable</vt:lpstr>
      <vt:lpstr>Cloud Networking</vt:lpstr>
      <vt:lpstr>Welcome!</vt:lpstr>
      <vt:lpstr>Who are we?</vt:lpstr>
      <vt:lpstr>Two Modes of Learning</vt:lpstr>
      <vt:lpstr>The what and why of AWS</vt:lpstr>
      <vt:lpstr>History: What came before AWS?</vt:lpstr>
      <vt:lpstr>AWS 101: Cloud Compute</vt:lpstr>
      <vt:lpstr>AWS 101: WHAT THE WHAT!?</vt:lpstr>
      <vt:lpstr>Morning Tea!</vt:lpstr>
      <vt:lpstr>Networking 101</vt:lpstr>
      <vt:lpstr>What you will create today</vt:lpstr>
      <vt:lpstr>REFRESHER: Networking OSI Model (Open Systems Interconnection)</vt:lpstr>
      <vt:lpstr>Intro to AWS Networking Resources</vt:lpstr>
      <vt:lpstr>IPs and CIDR Ranges</vt:lpstr>
      <vt:lpstr>IP’s in more detail…</vt:lpstr>
      <vt:lpstr>PowerPoint Presentation</vt:lpstr>
      <vt:lpstr>Subnetting</vt:lpstr>
      <vt:lpstr>Let’s Try It Out…</vt:lpstr>
      <vt:lpstr>IP’s in your Cloud Network</vt:lpstr>
      <vt:lpstr>AWS and 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Seamus Kearney</cp:lastModifiedBy>
  <cp:revision>22</cp:revision>
  <dcterms:created xsi:type="dcterms:W3CDTF">2019-11-15T04:41:06Z</dcterms:created>
  <dcterms:modified xsi:type="dcterms:W3CDTF">2020-02-04T00:27:16Z</dcterms:modified>
</cp:coreProperties>
</file>